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63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C%E0%A6%BE%E0%A6%82%E0%A6%B2%E0%A6%BE%E0%A6%A6%E0%A7%87%E0%A6%B6" TargetMode="External"/><Relationship Id="rId2" Type="http://schemas.openxmlformats.org/officeDocument/2006/relationships/hyperlink" Target="https://bn.wikipedia.org/wiki/%E0%A6%AD%E0%A7%82%E0%A6%AE%E0%A6%A3%E0%A7%8D%E0%A6%A1%E0%A6%B2%E0%A7%80%E0%A6%AF%E0%A6%BC_%E0%A6%89%E0%A6%B7%E0%A7%8D%E0%A6%A3%E0%A6%A4%E0%A6%BE_%E0%A6%AC%E0%A7%83%E0%A6%A6%E0%A7%8D%E0%A6%A7%E0%A6%B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bn.wikipedia.org/wiki/%E0%A6%AC%E0%A6%BE%E0%A6%82%E0%A6%B2%E0%A6%BE%E0%A6%A6%E0%A7%87%E0%A6%B6%E0%A7%87_%E0%A6%9C%E0%A6%B2%E0%A6%AC%E0%A6%BE%E0%A6%AF%E0%A6%BC%E0%A7%81_%E0%A6%AA%E0%A6%B0%E0%A6%BF%E0%A6%AC%E0%A6%B0%E0%A7%8D%E0%A6%A4%E0%A6%A8%E0%A7%87%E0%A6%B0_%E0%A6%AA%E0%A7%8D%E0%A6%B0%E0%A6%AD%E0%A6%BE%E0%A6%AC" TargetMode="External"/><Relationship Id="rId4" Type="http://schemas.openxmlformats.org/officeDocument/2006/relationships/hyperlink" Target="https://en.wikipedia.org/wiki/United_Nations_Framework_Convention_on_Climate_Chang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304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7800"/>
            <a:ext cx="6308750" cy="4754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এখন মিলিয়ে  দেখ তোমাদের উত্তরের সাথে।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১,</a:t>
            </a:r>
            <a:r>
              <a:rPr lang="bn-IN" sz="3600" dirty="0" smtClean="0">
                <a:solidFill>
                  <a:srgbClr val="545454"/>
                </a:solidFill>
                <a:latin typeface="Roboto"/>
                <a:cs typeface="Vrinda" pitchFamily="2" charset="0"/>
              </a:rPr>
              <a:t> কোন জায়গার গড় জলবায়ুর দীর্ঘমেয়াদী ও অর্থপূর্ণ পরিবর্তন যার ব্যাপ্তি কয়েক যুগ থেকে কয়েক লক্ষ বছর পর্যন্ত হতে পারে তাকে</a:t>
            </a:r>
            <a:r>
              <a:rPr lang="en-US" sz="3600" dirty="0" smtClean="0">
                <a:solidFill>
                  <a:srgbClr val="545454"/>
                </a:solidFill>
                <a:latin typeface="Roboto"/>
                <a:cs typeface="Arial" pitchFamily="34" charset="0"/>
              </a:rPr>
              <a:t> </a:t>
            </a:r>
            <a:r>
              <a:rPr lang="bn-IN" sz="2400" b="1" dirty="0" smtClean="0">
                <a:solidFill>
                  <a:srgbClr val="6A6A6A"/>
                </a:solidFill>
                <a:latin typeface="Roboto"/>
                <a:cs typeface="Vrinda" pitchFamily="2" charset="0"/>
              </a:rPr>
              <a:t>জলবায়ু পরিবর্তন</a:t>
            </a:r>
            <a:r>
              <a:rPr lang="en-US" sz="3600" dirty="0" smtClean="0">
                <a:solidFill>
                  <a:srgbClr val="545454"/>
                </a:solidFill>
                <a:latin typeface="Roboto"/>
                <a:cs typeface="Arial" pitchFamily="34" charset="0"/>
              </a:rPr>
              <a:t> </a:t>
            </a:r>
            <a:r>
              <a:rPr lang="bn-IN" sz="3600" dirty="0" smtClean="0">
                <a:solidFill>
                  <a:srgbClr val="545454"/>
                </a:solidFill>
                <a:latin typeface="Roboto"/>
                <a:cs typeface="Vrinda" pitchFamily="2" charset="0"/>
              </a:rPr>
              <a:t>বলা হয়।</a:t>
            </a:r>
            <a:r>
              <a:rPr lang="bn-IN" sz="3600" b="1" dirty="0" smtClean="0">
                <a:solidFill>
                  <a:srgbClr val="6A6A6A"/>
                </a:solidFill>
                <a:latin typeface="Roboto"/>
                <a:cs typeface="Vrinda" pitchFamily="2" charset="0"/>
              </a:rPr>
              <a:t> </a:t>
            </a:r>
          </a:p>
          <a:p>
            <a:pPr lvl="0"/>
            <a:r>
              <a:rPr lang="bn-IN" sz="3600" b="1" dirty="0" smtClean="0">
                <a:solidFill>
                  <a:srgbClr val="6A6A6A"/>
                </a:solidFill>
                <a:latin typeface="Roboto"/>
                <a:cs typeface="Vrinda" pitchFamily="2" charset="0"/>
              </a:rPr>
              <a:t>২, </a:t>
            </a:r>
            <a:r>
              <a:rPr lang="bn-IN" sz="2800" b="1" dirty="0" smtClean="0">
                <a:solidFill>
                  <a:srgbClr val="6A6A6A"/>
                </a:solidFill>
                <a:latin typeface="Roboto"/>
                <a:cs typeface="Vrinda" pitchFamily="2" charset="0"/>
              </a:rPr>
              <a:t>জলবায়ু পরিবর্তন</a:t>
            </a:r>
            <a:r>
              <a:rPr lang="en-US" sz="3600" dirty="0" smtClean="0">
                <a:solidFill>
                  <a:srgbClr val="545454"/>
                </a:solidFill>
                <a:latin typeface="Roboto"/>
                <a:cs typeface="Arial" pitchFamily="34" charset="0"/>
              </a:rPr>
              <a:t> </a:t>
            </a:r>
            <a:r>
              <a:rPr lang="bn-IN" sz="3600" dirty="0" smtClean="0">
                <a:solidFill>
                  <a:srgbClr val="545454"/>
                </a:solidFill>
                <a:latin typeface="Roboto"/>
                <a:cs typeface="Vrinda" pitchFamily="2" charset="0"/>
              </a:rPr>
              <a:t>বিভিন্ন নিয়ামকের উপর নির্ভরশীল</a:t>
            </a:r>
            <a:r>
              <a:rPr lang="en-US" sz="3600" dirty="0" smtClean="0">
                <a:solidFill>
                  <a:srgbClr val="545454"/>
                </a:solidFill>
                <a:latin typeface="Roboto"/>
                <a:cs typeface="Vrinda" pitchFamily="2" charset="0"/>
              </a:rPr>
              <a:t>; </a:t>
            </a:r>
            <a:r>
              <a:rPr lang="bn-IN" sz="3600" dirty="0" smtClean="0">
                <a:solidFill>
                  <a:srgbClr val="545454"/>
                </a:solidFill>
                <a:latin typeface="Roboto"/>
                <a:cs typeface="Vrinda" pitchFamily="2" charset="0"/>
              </a:rPr>
              <a:t>যেমন</a:t>
            </a:r>
            <a:r>
              <a:rPr lang="en-US" sz="3600" dirty="0" smtClean="0">
                <a:solidFill>
                  <a:srgbClr val="545454"/>
                </a:solidFill>
                <a:latin typeface="Roboto"/>
                <a:cs typeface="Vrinda" pitchFamily="2" charset="0"/>
              </a:rPr>
              <a:t>- </a:t>
            </a:r>
            <a:r>
              <a:rPr lang="bn-IN" sz="3600" dirty="0" smtClean="0">
                <a:solidFill>
                  <a:srgbClr val="545454"/>
                </a:solidFill>
                <a:latin typeface="Roboto"/>
                <a:cs typeface="Vrinda" pitchFamily="2" charset="0"/>
              </a:rPr>
              <a:t>জৈব প্রক্রিয়া সমূহ</a:t>
            </a:r>
            <a:r>
              <a:rPr lang="en-US" sz="3600" dirty="0" smtClean="0">
                <a:solidFill>
                  <a:srgbClr val="545454"/>
                </a:solidFill>
                <a:latin typeface="Roboto"/>
                <a:cs typeface="Vrinda" pitchFamily="2" charset="0"/>
              </a:rPr>
              <a:t>, </a:t>
            </a:r>
            <a:r>
              <a:rPr lang="bn-IN" sz="3600" dirty="0" smtClean="0">
                <a:solidFill>
                  <a:srgbClr val="545454"/>
                </a:solidFill>
                <a:latin typeface="Roboto"/>
                <a:cs typeface="Vrinda" pitchFamily="2" charset="0"/>
              </a:rPr>
              <a:t>পৃথিবী কর্তৃক গৃহীত সৌর বিকিরণের পরিবর্তন</a:t>
            </a:r>
            <a:r>
              <a:rPr lang="en-US" sz="3600" dirty="0" smtClean="0">
                <a:solidFill>
                  <a:srgbClr val="545454"/>
                </a:solidFill>
                <a:latin typeface="Roboto"/>
                <a:cs typeface="Vrinda" pitchFamily="2" charset="0"/>
              </a:rPr>
              <a:t>, </a:t>
            </a:r>
            <a:r>
              <a:rPr lang="bn-IN" sz="3600" dirty="0" smtClean="0">
                <a:solidFill>
                  <a:srgbClr val="545454"/>
                </a:solidFill>
                <a:latin typeface="Roboto"/>
                <a:cs typeface="Vrinda" pitchFamily="2" charset="0"/>
              </a:rPr>
              <a:t>প্লেট টেক্টনিক্স.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1857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/>
              <a:t>বাংলাদেশে জলবায়ু পরিবর্তনের প্রভাব</a:t>
            </a:r>
            <a:r>
              <a:rPr lang="bn-IN" sz="2400" dirty="0" smtClean="0"/>
              <a:t> </a:t>
            </a:r>
            <a:r>
              <a:rPr lang="bn-IN" sz="3200" dirty="0" smtClean="0"/>
              <a:t>বলতে বিশ্বব্যাপী </a:t>
            </a:r>
            <a:r>
              <a:rPr lang="bn-IN" sz="3200" dirty="0" smtClean="0">
                <a:hlinkClick r:id="rId2" tooltip="ভূমণ্ডলীয় উষ্ণতা বৃদ্ধি"/>
              </a:rPr>
              <a:t>জলবায়ু পরিবর্তনের</a:t>
            </a:r>
            <a:r>
              <a:rPr lang="bn-IN" sz="3200" dirty="0" smtClean="0"/>
              <a:t> ফলে </a:t>
            </a:r>
            <a:r>
              <a:rPr lang="bn-IN" sz="3200" dirty="0" smtClean="0">
                <a:hlinkClick r:id="rId3" tooltip="বাংলাদেশ"/>
              </a:rPr>
              <a:t>বাংলাদেশে</a:t>
            </a:r>
            <a:r>
              <a:rPr lang="bn-IN" sz="3200" dirty="0" smtClean="0"/>
              <a:t> যে অস্থায়ী কিংবা স্থায়ী নেতিবাচক এবং ইতিবাচক প্রভাব পড়ছে, তার যাবতীয় চুলচেরা বিশ্লেষণকে বোঝাচ্ছে। </a:t>
            </a:r>
            <a:r>
              <a:rPr lang="en-US" sz="2800" dirty="0" smtClean="0">
                <a:hlinkClick r:id="rId4" tooltip="en:United Nations Framework Convention on Climate Change"/>
              </a:rPr>
              <a:t>UNFCCC</a:t>
            </a:r>
            <a:r>
              <a:rPr lang="en-US" sz="3200" dirty="0" smtClean="0"/>
              <a:t> </a:t>
            </a:r>
            <a:r>
              <a:rPr lang="bn-IN" sz="3200" dirty="0" smtClean="0"/>
              <a:t>বৈশ্বিক উষ্ণায়নকে মানুষের কারণে সৃষ্ট</a:t>
            </a:r>
            <a:r>
              <a:rPr lang="bn-IN" sz="3200" baseline="30000" dirty="0" smtClean="0">
                <a:hlinkClick r:id="rId5"/>
              </a:rPr>
              <a:t>[২]</a:t>
            </a:r>
            <a:r>
              <a:rPr lang="bn-IN" sz="3200" dirty="0" smtClean="0"/>
              <a:t>, তবে একথা অনস্বীকার্য যে, বিশ্বব্যাপি জলবায়ুর পরিবর্তন শুধুমাত্র প্রাকৃতিক কারণেই নয়, এর মধ্যে মানবসৃষ্ট কারণও সামিল। এই নিবন্ধে "বৈশ্বিক জলবায়ু পরিবর্তন" বলতে শ্রেফ </a:t>
            </a:r>
            <a:r>
              <a:rPr lang="bn-IN" sz="3200" i="1" dirty="0" smtClean="0"/>
              <a:t>প্রাকৃতিক কারণে</a:t>
            </a:r>
            <a:r>
              <a:rPr lang="bn-IN" sz="3200" dirty="0" smtClean="0"/>
              <a:t> জলবায়ু পরিবর্তনকে বোঝানো হচ্ছে।</a:t>
            </a:r>
            <a:endParaRPr lang="en-US" sz="3200" dirty="0"/>
          </a:p>
        </p:txBody>
      </p:sp>
      <p:pic>
        <p:nvPicPr>
          <p:cNvPr id="5" name="Picture 4" descr="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0336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জোড়ায় কাজঃ-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_MG_166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752600" y="3108960"/>
            <a:ext cx="5623560" cy="3749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জলবায়ু পরিবর্তনে বাংলাদেশে কী নৈতিক ব্যাচক প্রভাব পড়বে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তুমি মনে কর।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২,</a:t>
            </a:r>
            <a:r>
              <a:rPr lang="bn-IN" sz="4000" dirty="0" smtClean="0"/>
              <a:t> "বৈশ্বিক জলবায়ু পরিবর্তন" বলতে </a:t>
            </a:r>
            <a:r>
              <a:rPr lang="bn-IN" sz="4000" i="1" dirty="0" smtClean="0"/>
              <a:t> কী বুঝ?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64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/>
              <a:t> জনসচেতনতা সৃষ্টির জন্য গণমাধ্যমগুলোর ইতিবাচক ভূমিকা আবশ্যক। বাংলাদেশের জলবায়ু শরণার্থী সমস্যা মোকাবেলার জন্য প্রয়োজনীয় উদ্যোগ ও পরিকল্পনা গ্রহণ করতে হবে।</a:t>
            </a:r>
            <a:endParaRPr lang="en-US" sz="3200" dirty="0"/>
          </a:p>
        </p:txBody>
      </p:sp>
      <p:pic>
        <p:nvPicPr>
          <p:cNvPr id="6" name="Picture 5" descr="m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3360" cy="5120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  দলগত কাজঃ-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জলবায়ু পরিবর্তনের প্রেক্ষাপেটে ভবিষৎ আর্থসামাজি অবস্থা ক্ষতি হতে পারে বলে তোমরা মনে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h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752600" y="2834640"/>
            <a:ext cx="6035040" cy="4023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 পাঠমূল্যায়ণঃ-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১, জলবায়ু পরিবর্তন নির্ভরশীল।ক) বিভিন্ন নিয়ামকের উপর,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খ)১টিনিয়ামক,গ) ২টিনিয়ামক               ঘ) ৩টিনিয়ামক।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২,</a:t>
            </a:r>
            <a:r>
              <a:rPr lang="bn-IN" sz="3600" dirty="0" smtClean="0"/>
              <a:t> মোকাবেলায় উপকূলীয় এলাকায় ।ক)বনায়ন করতে হবে।খ) বনায়ন করতে হবে না।গ)১টি করে বৃক্ষ রোপন করবে।ঘ) ২টি করে বৃক্ষ রোপন করবে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023360"/>
            <a:ext cx="4251960" cy="2834640"/>
          </a:xfrm>
          <a:prstGeom prst="bevel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 বাড়ির কাজঃ-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জলবায়ু পরিবর্তনে  ফলে মানূষের জীবন যাএার অবস্থার বিবরণ।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(১৫ বাক্য)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629237" cy="448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     ধন্যবাদ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86000"/>
            <a:ext cx="4260637" cy="4297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000250"/>
            <a:ext cx="28575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33600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০১৭৩৫৮২২০৭৯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70525_092504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3276600" y="0"/>
            <a:ext cx="1967233" cy="1554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1430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  পাঠ পরিচিতি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      শ্রেণি - ৯ম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   বিষয়ঃ বাংলা ২য়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অধ্যায়ঃ------(রচনা)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3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 ভিডিও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68550" y="1981200"/>
          <a:ext cx="5167313" cy="4267200"/>
        </p:xfrm>
        <a:graphic>
          <a:graphicData uri="http://schemas.openxmlformats.org/presentationml/2006/ole">
            <p:oleObj spid="_x0000_s1026" name="Packager Shell Object" showAsIcon="1" r:id="rId3" imgW="576720" imgH="4377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733800"/>
            <a:ext cx="40386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0"/>
            <a:ext cx="405384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7600"/>
            <a:ext cx="503936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292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আজকের পাঠঃ-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600" b="1" dirty="0" smtClean="0">
                <a:solidFill>
                  <a:srgbClr val="6A6A6A"/>
                </a:solidFill>
                <a:latin typeface="Roboto"/>
                <a:cs typeface="Vrinda" pitchFamily="2" charset="0"/>
              </a:rPr>
              <a:t>জলবায়ু পরিবর্তন</a:t>
            </a:r>
            <a:r>
              <a:rPr lang="en-US" sz="3600" dirty="0" smtClean="0">
                <a:solidFill>
                  <a:srgbClr val="545454"/>
                </a:solidFill>
                <a:latin typeface="Roboto"/>
                <a:cs typeface="Arial" pitchFamily="34" charset="0"/>
              </a:rPr>
              <a:t>  </a:t>
            </a:r>
            <a:r>
              <a:rPr lang="en-US" sz="3600" b="1" dirty="0" smtClean="0">
                <a:solidFill>
                  <a:srgbClr val="6A6A6A"/>
                </a:solidFill>
                <a:latin typeface="Roboto"/>
                <a:cs typeface="Vrinda" pitchFamily="2" charset="0"/>
              </a:rPr>
              <a:t>,</a:t>
            </a:r>
            <a:r>
              <a:rPr lang="bn-IN" sz="3600" b="1" dirty="0" smtClean="0">
                <a:solidFill>
                  <a:srgbClr val="6A6A6A"/>
                </a:solidFill>
                <a:latin typeface="Roboto"/>
                <a:cs typeface="Vrinda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300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শিখন ফলঃ-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২,</a:t>
            </a:r>
            <a:r>
              <a:rPr lang="bn-IN" sz="3600" b="1" dirty="0" smtClean="0"/>
              <a:t> বাংলাদেশে জলবায়ু পরিবর্তনের প্রভাব লিখতে পারবে।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৩, জলবায়ু পরিবর্তনে</a:t>
            </a:r>
            <a:r>
              <a:rPr lang="bn-IN" sz="3600" dirty="0" smtClean="0"/>
              <a:t> </a:t>
            </a:r>
            <a:r>
              <a:rPr lang="bn-IN" sz="4000" dirty="0" smtClean="0"/>
              <a:t>ঝুঁকি মোকাবেলায় উপকূলীয় এলাকায় বনায়ন ও পরিবেশ সংরক্ষণ একান্ত প্রয়োজন তা উল্লেখ্য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60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9522" rIns="0" bIns="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000" b="0" i="0" u="none" strike="noStrike" cap="none" normalizeH="0" baseline="0" smtClean="0">
                <a:ln>
                  <a:noFill/>
                </a:ln>
                <a:solidFill>
                  <a:srgbClr val="006621"/>
                </a:solidFill>
                <a:effectLst/>
                <a:latin typeface="Roboto"/>
                <a:cs typeface="Vrinda" pitchFamily="2" charset="0"/>
              </a:rPr>
              <a:t>জলবায়ু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6621"/>
                </a:solidFill>
                <a:effectLst/>
                <a:latin typeface="Roboto"/>
                <a:cs typeface="Vrinda" pitchFamily="2" charset="0"/>
              </a:rPr>
              <a:t>_</a:t>
            </a:r>
            <a:r>
              <a:rPr kumimoji="0" lang="bn-IN" sz="1000" b="0" i="0" u="none" strike="noStrike" cap="none" normalizeH="0" baseline="0" smtClean="0">
                <a:ln>
                  <a:noFill/>
                </a:ln>
                <a:solidFill>
                  <a:srgbClr val="006621"/>
                </a:solidFill>
                <a:effectLst/>
                <a:latin typeface="Roboto"/>
                <a:cs typeface="Vrinda" pitchFamily="2" charset="0"/>
              </a:rPr>
              <a:t>পরিবর্তন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 rot="10800000" flipV="1">
            <a:off x="0" y="4303455"/>
            <a:ext cx="9144000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Roboto"/>
                <a:cs typeface="Vrinda" pitchFamily="2" charset="0"/>
              </a:rPr>
              <a:t>কোন জায়গার গড় জলবায়ুর দীর্ঘমেয়াদী ও অর্থপূর্ণ পরিবর্তন যার ব্যাপ্তি কয়েক যুগ থেকে কয়েক লক্ষ বছর পর্যন্ত হতে পারে তাকে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Roboto"/>
                <a:cs typeface="Arial" pitchFamily="34" charset="0"/>
              </a:rPr>
              <a:t> 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6A6A6A"/>
                </a:solidFill>
                <a:effectLst/>
                <a:latin typeface="Roboto"/>
                <a:cs typeface="Vrinda" pitchFamily="2" charset="0"/>
              </a:rPr>
              <a:t>জলবায়ু পরিবর্তন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Roboto"/>
                <a:cs typeface="Arial" pitchFamily="34" charset="0"/>
              </a:rPr>
              <a:t> (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Roboto"/>
                <a:cs typeface="Vrinda" pitchFamily="2" charset="0"/>
              </a:rPr>
              <a:t>ইংরেজি ভাষায়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Roboto"/>
                <a:cs typeface="Arial" pitchFamily="34" charset="0"/>
              </a:rPr>
              <a:t>: Climate change)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Roboto"/>
                <a:cs typeface="Vrinda" pitchFamily="2" charset="0"/>
              </a:rPr>
              <a:t>বলা হয়।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6A6A6A"/>
                </a:solidFill>
                <a:effectLst/>
                <a:latin typeface="Roboto"/>
                <a:cs typeface="Vrinda" pitchFamily="2" charset="0"/>
              </a:rPr>
              <a:t>জলবায়ু পরিবর্তন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Roboto"/>
                <a:cs typeface="Arial" pitchFamily="34" charset="0"/>
              </a:rPr>
              <a:t> 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Roboto"/>
                <a:cs typeface="Vrinda" pitchFamily="2" charset="0"/>
              </a:rPr>
              <a:t>বিভিন্ন নিয়ামকের উপর নির্ভরশীল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Roboto"/>
                <a:cs typeface="Vrinda" pitchFamily="2" charset="0"/>
              </a:rPr>
              <a:t>;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Roboto"/>
                <a:cs typeface="Vrinda" pitchFamily="2" charset="0"/>
              </a:rPr>
              <a:t>যেমন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Roboto"/>
                <a:cs typeface="Vrinda" pitchFamily="2" charset="0"/>
              </a:rPr>
              <a:t>-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Roboto"/>
                <a:cs typeface="Vrinda" pitchFamily="2" charset="0"/>
              </a:rPr>
              <a:t>জৈব প্রক্রিয়া সমূহ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Roboto"/>
                <a:cs typeface="Vrinda" pitchFamily="2" charset="0"/>
              </a:rPr>
              <a:t>,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Roboto"/>
                <a:cs typeface="Vrinda" pitchFamily="2" charset="0"/>
              </a:rPr>
              <a:t>পৃথিবী কর্তৃক গৃহীত সৌর বিকিরণের পরিবর্তন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Roboto"/>
                <a:cs typeface="Vrinda" pitchFamily="2" charset="0"/>
              </a:rPr>
              <a:t>,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Roboto"/>
                <a:cs typeface="Vrinda" pitchFamily="2" charset="0"/>
              </a:rPr>
              <a:t>প্লেট টেক্টনিক্স.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3360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 একক কাজঃ-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১,জলবায়ু পরিবর্তন কী?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২,জলবায়ু পরিবর্তন কীসের উপর নির্ভর করে।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_MG_171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981200" y="3200400"/>
            <a:ext cx="54864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273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Space______</dc:creator>
  <cp:lastModifiedBy>IT Space______</cp:lastModifiedBy>
  <cp:revision>116</cp:revision>
  <dcterms:created xsi:type="dcterms:W3CDTF">2006-08-16T00:00:00Z</dcterms:created>
  <dcterms:modified xsi:type="dcterms:W3CDTF">2017-10-06T01:33:46Z</dcterms:modified>
</cp:coreProperties>
</file>